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929"/>
  </p:normalViewPr>
  <p:slideViewPr>
    <p:cSldViewPr showGuides="1">
      <p:cViewPr>
        <p:scale>
          <a:sx n="70" d="100"/>
          <a:sy n="70" d="100"/>
        </p:scale>
        <p:origin x="-4152" y="-52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745247-E392-4FA3-97F7-31690B14E60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2267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3B79E-9C95-42ED-82C0-680379ABEA8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9290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E43EE0-46D0-4127-83A4-F8EA6DE9602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1633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641600"/>
            <a:ext cx="283845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E670BE-8AF6-4075-82FC-16E9B22D642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5267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713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5CA444-5F08-45F5-85FB-05FBBC06576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703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B4A6D8-7168-482F-BC88-DDBE253727E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9550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49710-1944-4914-AECD-8A991E94BBA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270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2FA733-417A-4756-B69C-3ACCEB0B0D5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2400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BD7797-374D-403C-A697-723BCB8D60D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249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AEC4E8-9600-442F-87DD-2038849AAC6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465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19575" cy="73152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6F66F3-2FCC-44A4-B980-084A42A4807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702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12800"/>
            <a:ext cx="58293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331200"/>
            <a:ext cx="14287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31200"/>
            <a:ext cx="21717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31200"/>
            <a:ext cx="14287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6632941-F96C-46ED-8D78-4F6D9B396AD6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2" name="Group 44"/>
          <p:cNvGrpSpPr>
            <a:grpSpLocks/>
          </p:cNvGrpSpPr>
          <p:nvPr/>
        </p:nvGrpSpPr>
        <p:grpSpPr bwMode="auto">
          <a:xfrm>
            <a:off x="1625939" y="2063135"/>
            <a:ext cx="3556000" cy="5230813"/>
            <a:chOff x="1062" y="1107"/>
            <a:chExt cx="2240" cy="3295"/>
          </a:xfrm>
        </p:grpSpPr>
        <p:sp>
          <p:nvSpPr>
            <p:cNvPr id="2081" name="Text Box 33"/>
            <p:cNvSpPr txBox="1">
              <a:spLocks noChangeArrowheads="1"/>
            </p:cNvSpPr>
            <p:nvPr/>
          </p:nvSpPr>
          <p:spPr bwMode="auto">
            <a:xfrm>
              <a:off x="1062" y="1107"/>
              <a:ext cx="1702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1200" b="1" dirty="0"/>
                <a:t>Human Placenta </a:t>
              </a:r>
              <a:r>
                <a:rPr lang="de-DE" sz="1200" b="1" dirty="0" err="1" smtClean="0"/>
                <a:t>Tissue</a:t>
              </a:r>
              <a:r>
                <a:rPr lang="de-DE" sz="1200" b="1" dirty="0" smtClean="0"/>
                <a:t> (</a:t>
              </a:r>
              <a:r>
                <a:rPr lang="de-DE" sz="1200" b="1" dirty="0" err="1" smtClean="0"/>
                <a:t>Cryo</a:t>
              </a:r>
              <a:r>
                <a:rPr lang="de-DE" sz="1200" b="1" dirty="0" smtClean="0"/>
                <a:t> </a:t>
              </a:r>
              <a:r>
                <a:rPr lang="de-DE" sz="1200" b="1" dirty="0" err="1" smtClean="0"/>
                <a:t>section</a:t>
              </a:r>
              <a:r>
                <a:rPr lang="de-DE" sz="1200" b="1" dirty="0" smtClean="0"/>
                <a:t>)</a:t>
              </a:r>
              <a:endParaRPr lang="de-DE" sz="1200" b="1" dirty="0"/>
            </a:p>
          </p:txBody>
        </p:sp>
        <p:grpSp>
          <p:nvGrpSpPr>
            <p:cNvPr id="2091" name="Group 43"/>
            <p:cNvGrpSpPr>
              <a:grpSpLocks/>
            </p:cNvGrpSpPr>
            <p:nvPr/>
          </p:nvGrpSpPr>
          <p:grpSpPr bwMode="auto">
            <a:xfrm>
              <a:off x="1104" y="1248"/>
              <a:ext cx="2198" cy="3154"/>
              <a:chOff x="1104" y="1248"/>
              <a:chExt cx="2198" cy="3154"/>
            </a:xfrm>
          </p:grpSpPr>
          <p:grpSp>
            <p:nvGrpSpPr>
              <p:cNvPr id="2089" name="Group 41"/>
              <p:cNvGrpSpPr>
                <a:grpSpLocks/>
              </p:cNvGrpSpPr>
              <p:nvPr/>
            </p:nvGrpSpPr>
            <p:grpSpPr bwMode="auto">
              <a:xfrm>
                <a:off x="1104" y="1248"/>
                <a:ext cx="2160" cy="3147"/>
                <a:chOff x="576" y="981"/>
                <a:chExt cx="2160" cy="3147"/>
              </a:xfrm>
            </p:grpSpPr>
            <p:grpSp>
              <p:nvGrpSpPr>
                <p:cNvPr id="2087" name="Group 39"/>
                <p:cNvGrpSpPr>
                  <a:grpSpLocks/>
                </p:cNvGrpSpPr>
                <p:nvPr/>
              </p:nvGrpSpPr>
              <p:grpSpPr bwMode="auto">
                <a:xfrm>
                  <a:off x="579" y="981"/>
                  <a:ext cx="2157" cy="1515"/>
                  <a:chOff x="567" y="945"/>
                  <a:chExt cx="1401" cy="1056"/>
                </a:xfrm>
              </p:grpSpPr>
              <p:sp>
                <p:nvSpPr>
                  <p:cNvPr id="2069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567" y="945"/>
                    <a:ext cx="1401" cy="1056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de-DE"/>
                  </a:p>
                </p:txBody>
              </p:sp>
              <p:pic>
                <p:nvPicPr>
                  <p:cNvPr id="2083" name="Picture 35" descr="C:\Dokumente und Einstellungen\allgemein\Desktop\Insektenzellen\PlGF 342-3B10 Wilting Control.bmp"/>
                  <p:cNvPicPr>
                    <a:picLocks noChangeAspect="1" noChangeArrowheads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76" y="952"/>
                    <a:ext cx="1392" cy="1044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grpSp>
              <p:nvGrpSpPr>
                <p:cNvPr id="2086" name="Group 38"/>
                <p:cNvGrpSpPr>
                  <a:grpSpLocks/>
                </p:cNvGrpSpPr>
                <p:nvPr/>
              </p:nvGrpSpPr>
              <p:grpSpPr bwMode="auto">
                <a:xfrm>
                  <a:off x="576" y="2544"/>
                  <a:ext cx="2160" cy="1584"/>
                  <a:chOff x="576" y="2544"/>
                  <a:chExt cx="1392" cy="1056"/>
                </a:xfrm>
              </p:grpSpPr>
              <p:sp>
                <p:nvSpPr>
                  <p:cNvPr id="2070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576" y="2544"/>
                    <a:ext cx="1392" cy="1056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de-DE"/>
                  </a:p>
                </p:txBody>
              </p:sp>
              <p:pic>
                <p:nvPicPr>
                  <p:cNvPr id="2084" name="Picture 36" descr="C:\Dokumente und Einstellungen\allgemein\Desktop\Insektenzellen\PlGF 342-3B10 Wilting.bmp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84" y="2552"/>
                    <a:ext cx="1384" cy="103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  <p:sp>
            <p:nvSpPr>
              <p:cNvPr id="2078" name="Text Box 30"/>
              <p:cNvSpPr txBox="1">
                <a:spLocks noChangeArrowheads="1"/>
              </p:cNvSpPr>
              <p:nvPr/>
            </p:nvSpPr>
            <p:spPr bwMode="auto">
              <a:xfrm>
                <a:off x="2334" y="4248"/>
                <a:ext cx="968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de-DE" sz="1000" b="1">
                    <a:solidFill>
                      <a:schemeClr val="bg1"/>
                    </a:solidFill>
                  </a:rPr>
                  <a:t>Anti-human PlGF #3B10</a:t>
                </a:r>
              </a:p>
            </p:txBody>
          </p:sp>
          <p:sp>
            <p:nvSpPr>
              <p:cNvPr id="2090" name="Text Box 42"/>
              <p:cNvSpPr txBox="1">
                <a:spLocks noChangeArrowheads="1"/>
              </p:cNvSpPr>
              <p:nvPr/>
            </p:nvSpPr>
            <p:spPr bwMode="auto">
              <a:xfrm>
                <a:off x="2911" y="2616"/>
                <a:ext cx="383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de-DE" sz="1000" b="1">
                    <a:solidFill>
                      <a:schemeClr val="bg1"/>
                    </a:solidFill>
                  </a:rPr>
                  <a:t>Control</a:t>
                </a:r>
              </a:p>
            </p:txBody>
          </p:sp>
        </p:grpSp>
      </p:grpSp>
      <p:sp>
        <p:nvSpPr>
          <p:cNvPr id="2093" name="Text Box 45"/>
          <p:cNvSpPr txBox="1">
            <a:spLocks noChangeArrowheads="1"/>
          </p:cNvSpPr>
          <p:nvPr/>
        </p:nvSpPr>
        <p:spPr bwMode="auto">
          <a:xfrm>
            <a:off x="1832314" y="1115616"/>
            <a:ext cx="3176588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sz="2000" b="1" u="sng" dirty="0" smtClean="0">
                <a:latin typeface="Arial" charset="0"/>
              </a:rPr>
              <a:t>Anti-human </a:t>
            </a:r>
            <a:r>
              <a:rPr lang="de-DE" sz="2000" b="1" u="sng" dirty="0" err="1">
                <a:latin typeface="Arial" charset="0"/>
              </a:rPr>
              <a:t>PlGF</a:t>
            </a:r>
            <a:r>
              <a:rPr lang="de-DE" sz="2000" b="1" u="sng" dirty="0">
                <a:latin typeface="Arial" charset="0"/>
              </a:rPr>
              <a:t> </a:t>
            </a:r>
            <a:r>
              <a:rPr lang="de-DE" sz="2000" b="1" u="sng" dirty="0" smtClean="0">
                <a:latin typeface="Arial" charset="0"/>
              </a:rPr>
              <a:t>#3B10 </a:t>
            </a:r>
          </a:p>
          <a:p>
            <a:pPr algn="ctr"/>
            <a:r>
              <a:rPr lang="de-DE" sz="1600" dirty="0" smtClean="0">
                <a:latin typeface="Arial" charset="0"/>
              </a:rPr>
              <a:t>(</a:t>
            </a:r>
            <a:r>
              <a:rPr lang="de-DE" sz="1600" dirty="0" err="1" smtClean="0">
                <a:latin typeface="Arial" charset="0"/>
              </a:rPr>
              <a:t>Cat</a:t>
            </a:r>
            <a:r>
              <a:rPr lang="de-DE" sz="1600" dirty="0" smtClean="0">
                <a:latin typeface="Arial" charset="0"/>
              </a:rPr>
              <a:t># 101-M65)</a:t>
            </a:r>
            <a:endParaRPr lang="de-DE" sz="1600" dirty="0">
              <a:latin typeface="Arial" charset="0"/>
            </a:endParaRPr>
          </a:p>
        </p:txBody>
      </p:sp>
      <p:sp>
        <p:nvSpPr>
          <p:cNvPr id="2094" name="Text Box 46"/>
          <p:cNvSpPr txBox="1">
            <a:spLocks noChangeArrowheads="1"/>
          </p:cNvSpPr>
          <p:nvPr/>
        </p:nvSpPr>
        <p:spPr bwMode="auto">
          <a:xfrm>
            <a:off x="1054439" y="7748191"/>
            <a:ext cx="47529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sz="1000" dirty="0">
                <a:latin typeface="Arial" charset="0"/>
              </a:rPr>
              <a:t>The </a:t>
            </a:r>
            <a:r>
              <a:rPr lang="de-DE" sz="1000" dirty="0" err="1">
                <a:latin typeface="Arial" charset="0"/>
              </a:rPr>
              <a:t>experiment</a:t>
            </a:r>
            <a:r>
              <a:rPr lang="de-DE" sz="1000" dirty="0">
                <a:latin typeface="Arial" charset="0"/>
              </a:rPr>
              <a:t> was </a:t>
            </a:r>
            <a:r>
              <a:rPr lang="de-DE" sz="1000" dirty="0" err="1">
                <a:latin typeface="Arial" charset="0"/>
              </a:rPr>
              <a:t>performed</a:t>
            </a:r>
            <a:r>
              <a:rPr lang="de-DE" sz="1000" dirty="0">
                <a:latin typeface="Arial" charset="0"/>
              </a:rPr>
              <a:t> </a:t>
            </a:r>
            <a:r>
              <a:rPr lang="de-DE" sz="1000" dirty="0" err="1">
                <a:latin typeface="Arial" charset="0"/>
              </a:rPr>
              <a:t>by</a:t>
            </a:r>
            <a:r>
              <a:rPr lang="de-DE" sz="1000" dirty="0">
                <a:latin typeface="Arial" charset="0"/>
              </a:rPr>
              <a:t> PD. Dr. Jörg </a:t>
            </a:r>
            <a:r>
              <a:rPr lang="de-DE" sz="1000" dirty="0" err="1">
                <a:latin typeface="Arial" charset="0"/>
              </a:rPr>
              <a:t>Wilting</a:t>
            </a:r>
            <a:r>
              <a:rPr lang="de-DE" sz="1000" dirty="0">
                <a:latin typeface="Arial" charset="0"/>
              </a:rPr>
              <a:t>, Pädiatrie I, Zentrum für Kinderheilkunde und Jugendmedizin in Göttingen, Germany.</a:t>
            </a:r>
          </a:p>
        </p:txBody>
      </p:sp>
      <p:grpSp>
        <p:nvGrpSpPr>
          <p:cNvPr id="19" name="Gruppieren 18"/>
          <p:cNvGrpSpPr/>
          <p:nvPr/>
        </p:nvGrpSpPr>
        <p:grpSpPr>
          <a:xfrm>
            <a:off x="-4762" y="113401"/>
            <a:ext cx="6602114" cy="8881284"/>
            <a:chOff x="-4762" y="113401"/>
            <a:chExt cx="6602114" cy="8881284"/>
          </a:xfrm>
        </p:grpSpPr>
        <p:grpSp>
          <p:nvGrpSpPr>
            <p:cNvPr id="20" name="Gruppieren 19"/>
            <p:cNvGrpSpPr/>
            <p:nvPr/>
          </p:nvGrpSpPr>
          <p:grpSpPr>
            <a:xfrm>
              <a:off x="180014" y="113401"/>
              <a:ext cx="6417338" cy="680151"/>
              <a:chOff x="180014" y="113401"/>
              <a:chExt cx="6417338" cy="680151"/>
            </a:xfrm>
          </p:grpSpPr>
          <p:sp>
            <p:nvSpPr>
              <p:cNvPr id="22" name="Line 5"/>
              <p:cNvSpPr>
                <a:spLocks noChangeShapeType="1"/>
              </p:cNvSpPr>
              <p:nvPr/>
            </p:nvSpPr>
            <p:spPr bwMode="auto">
              <a:xfrm>
                <a:off x="260648" y="790575"/>
                <a:ext cx="63367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3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65304" y="113401"/>
                <a:ext cx="412174" cy="650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Text Box 7"/>
              <p:cNvSpPr txBox="1">
                <a:spLocks noChangeArrowheads="1"/>
              </p:cNvSpPr>
              <p:nvPr/>
            </p:nvSpPr>
            <p:spPr bwMode="auto">
              <a:xfrm>
                <a:off x="180014" y="485775"/>
                <a:ext cx="151951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-4762" y="8748464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Standarddesign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PC-TE</dc:creator>
  <cp:lastModifiedBy>Bernhard</cp:lastModifiedBy>
  <cp:revision>9</cp:revision>
  <dcterms:created xsi:type="dcterms:W3CDTF">2008-06-02T12:55:34Z</dcterms:created>
  <dcterms:modified xsi:type="dcterms:W3CDTF">2015-03-24T10:44:11Z</dcterms:modified>
</cp:coreProperties>
</file>